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media/image1.png" ContentType="image/png"/>
  <Override PartName="/ppt/media/image2.jpeg" ContentType="image/jpeg"/>
  <Override PartName="/ppt/media/image8.png" ContentType="image/png"/>
  <Override PartName="/ppt/media/image3.jpeg" ContentType="image/jpeg"/>
  <Override PartName="/ppt/media/image5.png" ContentType="image/png"/>
  <Override PartName="/ppt/media/image4.png" ContentType="image/png"/>
  <Override PartName="/ppt/media/image6.png" ContentType="image/png"/>
  <Override PartName="/ppt/media/image7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emf" ContentType="image/x-emf"/>
  <Override PartName="/ppt/media/image13.png" ContentType="image/png"/>
  <Override PartName="/ppt/media/image14.png" ContentType="image/png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715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hyperlink" Target="mailto:office@mci.edu" TargetMode="Externa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elfolie Bildvariante 1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body"/>
          </p:nvPr>
        </p:nvSpPr>
        <p:spPr>
          <a:xfrm>
            <a:off x="516960" y="472680"/>
            <a:ext cx="6071040" cy="878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10000"/>
              </a:lnSpc>
              <a:buNone/>
              <a:tabLst>
                <a:tab algn="l" pos="0"/>
              </a:tabLst>
            </a:pPr>
            <a:r>
              <a:rPr b="1" lang="de-DE" sz="2800" strike="noStrike" u="none">
                <a:solidFill>
                  <a:schemeClr val="lt1"/>
                </a:solidFill>
                <a:effectLst/>
                <a:uFillTx/>
                <a:latin typeface="Noto Sans SemiBold"/>
                <a:ea typeface="Noto Sans SemiBold"/>
              </a:rPr>
              <a:t>Eine zweizeilige Überschrift</a:t>
            </a:r>
            <a:br>
              <a:rPr sz="2800"/>
            </a:br>
            <a:r>
              <a:rPr b="1" lang="de-DE" sz="2800" strike="noStrike" u="none">
                <a:solidFill>
                  <a:schemeClr val="lt1"/>
                </a:solidFill>
                <a:effectLst/>
                <a:uFillTx/>
                <a:latin typeface="Noto Sans SemiBold"/>
                <a:ea typeface="Noto Sans SemiBold"/>
              </a:rPr>
              <a:t>bitte hier einfügen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39640" y="4610880"/>
            <a:ext cx="3744720" cy="73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12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Verfasser:in | Titel LV oder ähnliches kann hier eingegeben werden</a:t>
            </a:r>
            <a:endParaRPr b="0" lang="en-US" sz="12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Abschnittsüberschrift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rafik 7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714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0099CE90-F71E-419C-B6B5-A9E6E5CFF255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1"/>
          <p:cNvSpPr>
            <a:spLocks noGrp="1"/>
          </p:cNvSpPr>
          <p:nvPr>
            <p:ph type="body"/>
          </p:nvPr>
        </p:nvSpPr>
        <p:spPr>
          <a:xfrm>
            <a:off x="539640" y="1177560"/>
            <a:ext cx="3744720" cy="327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21000"/>
              </a:lnSpc>
              <a:buNone/>
              <a:tabLst>
                <a:tab algn="l" pos="0"/>
              </a:tabLst>
            </a:pPr>
            <a:r>
              <a:rPr b="0" lang="de-DE" sz="16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Kapitel XX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16960" y="1874520"/>
            <a:ext cx="6071040" cy="288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21000"/>
              </a:lnSpc>
              <a:buNone/>
              <a:tabLst>
                <a:tab algn="l" pos="0"/>
              </a:tabLst>
            </a:pPr>
            <a:r>
              <a:rPr b="1" lang="de-DE" sz="2800" strike="noStrike" u="none">
                <a:solidFill>
                  <a:schemeClr val="lt1"/>
                </a:solidFill>
                <a:effectLst/>
                <a:uFillTx/>
                <a:latin typeface="Noto Sans SemiBold"/>
                <a:ea typeface="Noto Sans SemiBold"/>
              </a:rPr>
              <a:t>Titel Kapitel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ftr" idx="6"/>
          </p:nvPr>
        </p:nvSpPr>
        <p:spPr>
          <a:xfrm>
            <a:off x="445320" y="5057280"/>
            <a:ext cx="8165880" cy="158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de-DE" sz="8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de-DE" sz="8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rPr>
              <a:t>&lt;Fußzeile&gt;</a:t>
            </a:r>
            <a:endParaRPr b="0" lang="de-AT" sz="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Textspalten mit Stichpunkten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8FC919B6-F35E-45F2-9837-53EF1699C78B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16960" y="53208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buNone/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Überschrift ergänzen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39640" y="1213560"/>
            <a:ext cx="3744720" cy="365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1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2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3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…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859280" y="1213560"/>
            <a:ext cx="3744720" cy="365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1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2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3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…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 idx="7"/>
          </p:nvPr>
        </p:nvSpPr>
        <p:spPr>
          <a:xfrm>
            <a:off x="445320" y="5057280"/>
            <a:ext cx="8165880" cy="1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rPr>
              <a:t>&lt;Fußzeile&gt;</a:t>
            </a:r>
            <a:endParaRPr b="0" lang="de-AT" sz="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Textspalten mit Fließtext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16960" y="53208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buNone/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Überschrift ergänzen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39640" y="1180440"/>
            <a:ext cx="3744720" cy="365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21000"/>
              </a:lnSpc>
              <a:buNone/>
              <a:tabLst>
                <a:tab algn="l" pos="0"/>
              </a:tabLst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Hier kann ein Fließtext ergänzt werden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859280" y="1180440"/>
            <a:ext cx="3744720" cy="365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21000"/>
              </a:lnSpc>
              <a:buNone/>
              <a:tabLst>
                <a:tab algn="l" pos="0"/>
              </a:tabLst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Hier kann ein Fließtext ergänzt werden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46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BD11551C-5B8A-4DD1-9B0D-C8B594C260FF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ftr" idx="8"/>
          </p:nvPr>
        </p:nvSpPr>
        <p:spPr>
          <a:xfrm>
            <a:off x="445320" y="5057280"/>
            <a:ext cx="8165880" cy="1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rPr>
              <a:t>&lt;Fußzeile&gt;</a:t>
            </a:r>
            <a:endParaRPr b="0" lang="de-AT" sz="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Spalten - Stichpunke und Bild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16960" y="532080"/>
            <a:ext cx="376740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buNone/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Überschrift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39640" y="1213560"/>
            <a:ext cx="3744720" cy="365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1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2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3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marL="171360" indent="-17136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Stichpunkt …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indent="0" defTabSz="685800">
              <a:lnSpc>
                <a:spcPct val="121000"/>
              </a:lnSpc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859280" y="554040"/>
            <a:ext cx="3744720" cy="4313160"/>
          </a:xfrm>
          <a:prstGeom prst="rect">
            <a:avLst/>
          </a:prstGeom>
          <a:solidFill>
            <a:schemeClr val="lt1">
              <a:lumMod val="95000"/>
            </a:schemeClr>
          </a:solidFill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14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Bild einfügen</a:t>
            </a:r>
            <a:endParaRPr b="0" lang="en-US" sz="14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51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F0F7E55E-0A95-450A-8409-13CC5F203CDF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 rot="16200000">
            <a:off x="7746840" y="3742560"/>
            <a:ext cx="2061720" cy="18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spcBef>
                <a:spcPts val="751"/>
              </a:spcBef>
              <a:buNone/>
              <a:tabLst>
                <a:tab algn="l" pos="0"/>
              </a:tabLst>
            </a:pPr>
            <a:r>
              <a:rPr b="0" lang="de-AT" sz="8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© Copyright</a:t>
            </a:r>
            <a:endParaRPr b="0" lang="en-US" sz="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ftr" idx="9"/>
          </p:nvPr>
        </p:nvSpPr>
        <p:spPr>
          <a:xfrm>
            <a:off x="445320" y="5057280"/>
            <a:ext cx="8165880" cy="1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rPr>
              <a:t>&lt;Fußzeile&gt;</a:t>
            </a:r>
            <a:endParaRPr b="0" lang="de-AT" sz="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 Spalten - Fließtext und Bild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16960" y="532080"/>
            <a:ext cx="376740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buNone/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Überschrift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859280" y="554040"/>
            <a:ext cx="3744720" cy="4313160"/>
          </a:xfrm>
          <a:prstGeom prst="rect">
            <a:avLst/>
          </a:prstGeom>
          <a:solidFill>
            <a:schemeClr val="lt1">
              <a:lumMod val="95000"/>
            </a:schemeClr>
          </a:solidFill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14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Bild einfügen</a:t>
            </a:r>
            <a:endParaRPr b="0" lang="en-US" sz="14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56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9F44D14D-064A-4C39-BC88-DFE7E667F76A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 rot="16200000">
            <a:off x="7746840" y="3742560"/>
            <a:ext cx="2061720" cy="18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spcBef>
                <a:spcPts val="751"/>
              </a:spcBef>
              <a:buNone/>
              <a:tabLst>
                <a:tab algn="l" pos="0"/>
              </a:tabLst>
            </a:pPr>
            <a:r>
              <a:rPr b="0" lang="de-AT" sz="8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© Copyright</a:t>
            </a:r>
            <a:endParaRPr b="0" lang="en-US" sz="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39640" y="1180440"/>
            <a:ext cx="3744720" cy="365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21000"/>
              </a:lnSpc>
              <a:buNone/>
              <a:tabLst>
                <a:tab algn="l" pos="0"/>
              </a:tabLst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Hier kann ein Fließtext ergänzt werden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ftr" idx="10"/>
          </p:nvPr>
        </p:nvSpPr>
        <p:spPr>
          <a:xfrm>
            <a:off x="445320" y="5057280"/>
            <a:ext cx="8165880" cy="1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rPr>
              <a:t>&lt;Fußzeile&gt;</a:t>
            </a:r>
            <a:endParaRPr b="0" lang="de-AT" sz="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olientitel mit Stichpunkten_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16960" y="53208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buNone/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Überschrift ergänzen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61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1B9D6E79-F903-477C-95C3-F37BF898D963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39640" y="1180440"/>
            <a:ext cx="8064000" cy="365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85840" indent="-28584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Hier können Stichpunkte ergänzt werden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ftr" idx="11"/>
          </p:nvPr>
        </p:nvSpPr>
        <p:spPr>
          <a:xfrm>
            <a:off x="445320" y="5057280"/>
            <a:ext cx="8165880" cy="1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rPr>
              <a:t>&lt;Fußzeile&gt;</a:t>
            </a:r>
            <a:endParaRPr b="0" lang="de-AT" sz="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olientitel mit Fließtext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16960" y="53208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buNone/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Überschrift ergänzen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39640" y="1180440"/>
            <a:ext cx="8064000" cy="365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21000"/>
              </a:lnSpc>
              <a:buNone/>
              <a:tabLst>
                <a:tab algn="l" pos="0"/>
              </a:tabLst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Hier kann ein Fließtext ergänzt werden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4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7DC72ACF-74C0-43FB-8774-0AC21F3E6E81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ftr" idx="1"/>
          </p:nvPr>
        </p:nvSpPr>
        <p:spPr>
          <a:xfrm>
            <a:off x="445320" y="5057280"/>
            <a:ext cx="8165880" cy="1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rPr>
              <a:t>&lt;Fußzeile&gt;</a:t>
            </a:r>
            <a:endParaRPr b="0" lang="de-AT" sz="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olientitel mit Stichpunkten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16960" y="53208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buNone/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Überschrift ergänzen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7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5853D212-22D8-4B97-AD03-4EE0796C3E35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39640" y="1180440"/>
            <a:ext cx="8064000" cy="365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85840" indent="-285840" defTabSz="685800">
              <a:lnSpc>
                <a:spcPct val="121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Hier können Stichpunkte ergänzt werden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ftr" idx="2"/>
          </p:nvPr>
        </p:nvSpPr>
        <p:spPr>
          <a:xfrm>
            <a:off x="445320" y="5057280"/>
            <a:ext cx="8165880" cy="1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rPr>
              <a:t>&lt;Fußzeile&gt;</a:t>
            </a:r>
            <a:endParaRPr b="0" lang="de-AT" sz="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Folientitel mit Bild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6AD72CCD-DFC0-42A9-8F3B-23D2AFE8C0D0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16960" y="532080"/>
            <a:ext cx="806400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buNone/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Überschrift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39640" y="1130400"/>
            <a:ext cx="8064000" cy="3653640"/>
          </a:xfrm>
          <a:prstGeom prst="rect">
            <a:avLst/>
          </a:prstGeom>
          <a:solidFill>
            <a:schemeClr val="lt1">
              <a:lumMod val="95000"/>
            </a:schemeClr>
          </a:solidFill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14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Bild einfügen</a:t>
            </a:r>
            <a:endParaRPr b="0" lang="en-US" sz="14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 rot="16200000">
            <a:off x="7754400" y="3659400"/>
            <a:ext cx="2061720" cy="18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spcBef>
                <a:spcPts val="751"/>
              </a:spcBef>
              <a:buNone/>
              <a:tabLst>
                <a:tab algn="l" pos="0"/>
              </a:tabLst>
            </a:pPr>
            <a:r>
              <a:rPr b="0" lang="de-AT" sz="8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© Copyright</a:t>
            </a:r>
            <a:endParaRPr b="0" lang="en-US" sz="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ftr" idx="3"/>
          </p:nvPr>
        </p:nvSpPr>
        <p:spPr>
          <a:xfrm>
            <a:off x="445320" y="5057280"/>
            <a:ext cx="8165880" cy="1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de-DE" sz="8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rPr>
              <a:t>&lt;Fußzeile&gt;</a:t>
            </a:r>
            <a:endParaRPr b="0" lang="de-AT" sz="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Zitat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0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714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E7FBC667-E8F1-49B8-AE24-C04F01EF83F4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1"/>
          <p:cNvSpPr>
            <a:spLocks noGrp="1"/>
          </p:cNvSpPr>
          <p:nvPr>
            <p:ph type="body"/>
          </p:nvPr>
        </p:nvSpPr>
        <p:spPr>
          <a:xfrm>
            <a:off x="516960" y="1033560"/>
            <a:ext cx="6071040" cy="345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21000"/>
              </a:lnSpc>
              <a:buNone/>
              <a:tabLst>
                <a:tab algn="l" pos="0"/>
              </a:tabLst>
            </a:pPr>
            <a:r>
              <a:rPr b="1" lang="de-DE" sz="2800" strike="noStrike" u="none">
                <a:solidFill>
                  <a:schemeClr val="lt1"/>
                </a:solidFill>
                <a:effectLst/>
                <a:uFillTx/>
                <a:latin typeface="Noto Sans SemiBold"/>
                <a:ea typeface="Noto Sans SemiBold"/>
              </a:rPr>
              <a:t>„Hier kannst du ein Zitat oder einen längeren Text einfügen, der hervorgehoben werden soll“.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ftr" idx="4"/>
          </p:nvPr>
        </p:nvSpPr>
        <p:spPr>
          <a:xfrm>
            <a:off x="445320" y="5057280"/>
            <a:ext cx="8165880" cy="1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de-DE" sz="8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de-DE" sz="8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rPr>
              <a:t>&lt;Fußzeile&gt;</a:t>
            </a:r>
            <a:endParaRPr b="0" lang="de-AT" sz="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chlussfolie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fik 9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714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612B776D-A108-4559-9C57-DDABD892AE44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24160" y="2693160"/>
            <a:ext cx="8087040" cy="1016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21000"/>
              </a:lnSpc>
              <a:buNone/>
              <a:tabLst>
                <a:tab algn="l" pos="0"/>
              </a:tabLst>
            </a:pPr>
            <a:r>
              <a:rPr b="1" lang="de-DE" sz="2000" strike="noStrike" u="none">
                <a:solidFill>
                  <a:schemeClr val="lt1"/>
                </a:solidFill>
                <a:effectLst/>
                <a:uFillTx/>
                <a:latin typeface="Noto Sans SemiBold"/>
                <a:ea typeface="Noto Sans SemiBold"/>
              </a:rPr>
              <a:t>MCI | Die Unternehmerische Hochschule®</a:t>
            </a:r>
            <a:br>
              <a:rPr sz="2000"/>
            </a:br>
            <a:r>
              <a:rPr b="1" lang="de-DE" sz="2000" strike="noStrike" u="none">
                <a:solidFill>
                  <a:schemeClr val="lt1"/>
                </a:solidFill>
                <a:effectLst/>
                <a:uFillTx/>
                <a:latin typeface="Noto Sans SemiBold"/>
                <a:ea typeface="Noto Sans SemiBold"/>
              </a:rPr>
              <a:t>MCI | The Entrepreneurial School®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532440" y="3710160"/>
            <a:ext cx="3744720" cy="107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21000"/>
              </a:lnSpc>
              <a:buNone/>
              <a:tabLst>
                <a:tab algn="l" pos="0"/>
              </a:tabLst>
            </a:pPr>
            <a:r>
              <a:rPr b="0" lang="de-AT" sz="14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Universitaetsstrasse 15</a:t>
            </a:r>
            <a:br>
              <a:rPr sz="1400"/>
            </a:br>
            <a:r>
              <a:rPr b="0" lang="de-AT" sz="14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A-6020 Innsbruck</a:t>
            </a:r>
            <a:br>
              <a:rPr sz="1400"/>
            </a:br>
            <a:r>
              <a:rPr b="0" lang="de-AT" sz="14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+43 512 2070</a:t>
            </a:r>
            <a:br>
              <a:rPr sz="1400"/>
            </a:br>
            <a:r>
              <a:rPr b="0" lang="de-AT" sz="1400" strike="noStrike" u="sng">
                <a:solidFill>
                  <a:schemeClr val="lt1"/>
                </a:solidFill>
                <a:effectLst/>
                <a:uFillTx/>
                <a:latin typeface="Noto Sans"/>
                <a:ea typeface="Noto Sans"/>
                <a:hlinkClick r:id="rId4"/>
              </a:rPr>
              <a:t>office@mci.edu</a:t>
            </a:r>
            <a:endParaRPr b="0" lang="en-US" sz="14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ftr" idx="5"/>
          </p:nvPr>
        </p:nvSpPr>
        <p:spPr>
          <a:xfrm>
            <a:off x="445320" y="5057280"/>
            <a:ext cx="8165880" cy="1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de-DE" sz="8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de-DE" sz="8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Noto Sans"/>
                <a:ea typeface="Noto Sans"/>
              </a:rPr>
              <a:t>&lt;Fußzeile&gt;</a:t>
            </a:r>
            <a:endParaRPr b="0" lang="de-AT" sz="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elfolie Bildvariante 2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body"/>
          </p:nvPr>
        </p:nvSpPr>
        <p:spPr>
          <a:xfrm>
            <a:off x="516960" y="472680"/>
            <a:ext cx="6071040" cy="878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10000"/>
              </a:lnSpc>
              <a:buNone/>
              <a:tabLst>
                <a:tab algn="l" pos="0"/>
              </a:tabLst>
            </a:pPr>
            <a:r>
              <a:rPr b="1" lang="de-DE" sz="2800" strike="noStrike" u="none">
                <a:solidFill>
                  <a:schemeClr val="lt1"/>
                </a:solidFill>
                <a:effectLst/>
                <a:uFillTx/>
                <a:latin typeface="Noto Sans SemiBold"/>
                <a:ea typeface="Noto Sans SemiBold"/>
              </a:rPr>
              <a:t>Eine zweizeilige Überschrift</a:t>
            </a:r>
            <a:br>
              <a:rPr sz="2800"/>
            </a:br>
            <a:r>
              <a:rPr b="1" lang="de-DE" sz="2800" strike="noStrike" u="none">
                <a:solidFill>
                  <a:schemeClr val="lt1"/>
                </a:solidFill>
                <a:effectLst/>
                <a:uFillTx/>
                <a:latin typeface="Noto Sans SemiBold"/>
                <a:ea typeface="Noto Sans SemiBold"/>
              </a:rPr>
              <a:t>bitte hier einfügen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39640" y="4610880"/>
            <a:ext cx="3744720" cy="73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12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Verfasser:in | Titel LV oder ähnliches kann hier eingegeben werden</a:t>
            </a:r>
            <a:endParaRPr b="0" lang="en-US" sz="12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elfolie LV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fik 3" descr=""/>
          <p:cNvPicPr/>
          <p:nvPr/>
        </p:nvPicPr>
        <p:blipFill>
          <a:blip r:embed="rId2"/>
          <a:stretch/>
        </p:blipFill>
        <p:spPr>
          <a:xfrm>
            <a:off x="0" y="-2880"/>
            <a:ext cx="9143640" cy="5717520"/>
          </a:xfrm>
          <a:prstGeom prst="rect">
            <a:avLst/>
          </a:prstGeom>
          <a:blipFill rotWithShape="0">
            <a:blip r:embed="rId3"/>
            <a:stretch/>
          </a:blipFill>
          <a:ln w="0">
            <a:noFill/>
          </a:ln>
        </p:spPr>
      </p:pic>
      <p:sp>
        <p:nvSpPr>
          <p:cNvPr id="27" name="PlaceHolder 1"/>
          <p:cNvSpPr>
            <a:spLocks noGrp="1"/>
          </p:cNvSpPr>
          <p:nvPr>
            <p:ph type="body"/>
          </p:nvPr>
        </p:nvSpPr>
        <p:spPr>
          <a:xfrm>
            <a:off x="516960" y="472680"/>
            <a:ext cx="6071040" cy="878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10000"/>
              </a:lnSpc>
              <a:buNone/>
              <a:tabLst>
                <a:tab algn="l" pos="0"/>
              </a:tabLst>
            </a:pPr>
            <a:r>
              <a:rPr b="1" lang="de-DE" sz="2800" strike="noStrike" u="none">
                <a:solidFill>
                  <a:schemeClr val="lt1"/>
                </a:solidFill>
                <a:effectLst/>
                <a:uFillTx/>
                <a:latin typeface="Noto Sans SemiBold"/>
                <a:ea typeface="Noto Sans SemiBold"/>
              </a:rPr>
              <a:t>Eine zweizeilige Überschrift</a:t>
            </a:r>
            <a:br>
              <a:rPr sz="2800"/>
            </a:br>
            <a:r>
              <a:rPr b="1" lang="de-DE" sz="2800" strike="noStrike" u="none">
                <a:solidFill>
                  <a:schemeClr val="lt1"/>
                </a:solidFill>
                <a:effectLst/>
                <a:uFillTx/>
                <a:latin typeface="Noto Sans SemiBold"/>
                <a:ea typeface="Noto Sans SemiBold"/>
              </a:rPr>
              <a:t>bitte hier einfügen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39640" y="4610880"/>
            <a:ext cx="3744720" cy="734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de-DE" sz="1200" strike="noStrike" u="none">
                <a:solidFill>
                  <a:schemeClr val="dk1"/>
                </a:solidFill>
                <a:effectLst/>
                <a:uFillTx/>
                <a:latin typeface="Noto Sans"/>
                <a:ea typeface="Noto Sans"/>
              </a:rPr>
              <a:t>Verfasser:in | Titel LV oder ähnliches kann hier eingegeben werden</a:t>
            </a:r>
            <a:endParaRPr b="0" lang="en-US" sz="12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nhaltsverzeichnis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fik 6" descr=""/>
          <p:cNvPicPr/>
          <p:nvPr/>
        </p:nvPicPr>
        <p:blipFill>
          <a:blip r:embed="rId3"/>
          <a:stretch/>
        </p:blipFill>
        <p:spPr>
          <a:xfrm>
            <a:off x="0" y="0"/>
            <a:ext cx="9143640" cy="5714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16960" y="53208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buNone/>
            </a:pPr>
            <a:r>
              <a:rPr b="1" lang="de-DE" sz="2800" strike="noStrike" u="none">
                <a:solidFill>
                  <a:schemeClr val="lt1"/>
                </a:solidFill>
                <a:effectLst/>
                <a:uFillTx/>
                <a:latin typeface="Noto Sans SemiBold"/>
                <a:ea typeface="Noto Sans SemiBold"/>
              </a:rPr>
              <a:t>Inhalte ergänzen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39640" y="1233360"/>
            <a:ext cx="8071560" cy="3855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343080" indent="-343080" defTabSz="685800">
              <a:lnSpc>
                <a:spcPct val="121000"/>
              </a:lnSpc>
              <a:buClr>
                <a:srgbClr val="ffffff"/>
              </a:buClr>
              <a:buFont typeface="Noto Sans SemiBold"/>
              <a:buAutoNum type="arabicPeriod"/>
            </a:pPr>
            <a:r>
              <a:rPr b="0" lang="de-AT" sz="16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Punkt 1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marL="343080" indent="-343080" defTabSz="685800">
              <a:lnSpc>
                <a:spcPct val="121000"/>
              </a:lnSpc>
              <a:buClr>
                <a:srgbClr val="ffffff"/>
              </a:buClr>
              <a:buFont typeface="Noto Sans SemiBold"/>
              <a:buAutoNum type="arabicPeriod"/>
            </a:pPr>
            <a:r>
              <a:rPr b="0" lang="de-AT" sz="16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Punkt 2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  <a:p>
            <a:pPr marL="343080" indent="-343080" defTabSz="685800">
              <a:lnSpc>
                <a:spcPct val="121000"/>
              </a:lnSpc>
              <a:buClr>
                <a:srgbClr val="ffffff"/>
              </a:buClr>
              <a:buFont typeface="Noto Sans SemiBold"/>
              <a:buAutoNum type="arabicPeriod"/>
            </a:pPr>
            <a:r>
              <a:rPr b="0" lang="de-AT" sz="16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Punkt 3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32" name="Slide Number Placeholder 5"/>
          <p:cNvSpPr/>
          <p:nvPr/>
        </p:nvSpPr>
        <p:spPr>
          <a:xfrm>
            <a:off x="6554160" y="5452920"/>
            <a:ext cx="20570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r" defTabSz="713160">
              <a:lnSpc>
                <a:spcPct val="100000"/>
              </a:lnSpc>
            </a:pPr>
            <a:fld id="{99C8CD66-F0AB-48C4-89A8-F7E410B01690}" type="slidenum">
              <a:rPr b="0" lang="de-DE" sz="800" strike="noStrike" u="none">
                <a:solidFill>
                  <a:schemeClr val="lt1"/>
                </a:solidFill>
                <a:effectLst/>
                <a:uFillTx/>
                <a:latin typeface="Noto Sans"/>
                <a:ea typeface="Noto Sans"/>
              </a:rPr>
              <a:t>&lt;Foliennummer&gt;</a:t>
            </a:fld>
            <a:endParaRPr b="0" lang="de-AT" sz="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2.emf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16960" y="53208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defTabSz="685800">
              <a:lnSpc>
                <a:spcPct val="90000"/>
              </a:lnSpc>
              <a:buNone/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Ausrichtung einer PV Anlage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pic>
        <p:nvPicPr>
          <p:cNvPr id="65" name="" descr=""/>
          <p:cNvPicPr/>
          <p:nvPr/>
        </p:nvPicPr>
        <p:blipFill>
          <a:blip r:embed="rId1"/>
          <a:stretch/>
        </p:blipFill>
        <p:spPr>
          <a:xfrm>
            <a:off x="1620000" y="1080000"/>
            <a:ext cx="5670360" cy="37800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el 2"/>
          <p:cNvSpPr txBox="1"/>
          <p:nvPr/>
        </p:nvSpPr>
        <p:spPr>
          <a:xfrm>
            <a:off x="516960" y="57420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defTabSz="685800">
              <a:lnSpc>
                <a:spcPct val="90000"/>
              </a:lnSpc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Mathematische Grundlagen 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pic>
        <p:nvPicPr>
          <p:cNvPr id="67" name="" descr=""/>
          <p:cNvPicPr/>
          <p:nvPr/>
        </p:nvPicPr>
        <p:blipFill>
          <a:blip r:embed="rId1"/>
          <a:stretch/>
        </p:blipFill>
        <p:spPr>
          <a:xfrm>
            <a:off x="540000" y="1260000"/>
            <a:ext cx="3060000" cy="583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8" name="" descr=""/>
          <p:cNvPicPr/>
          <p:nvPr/>
        </p:nvPicPr>
        <p:blipFill>
          <a:blip r:embed="rId2"/>
          <a:stretch/>
        </p:blipFill>
        <p:spPr>
          <a:xfrm>
            <a:off x="559080" y="1913040"/>
            <a:ext cx="1338120" cy="267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9" name="" descr=""/>
          <p:cNvPicPr/>
          <p:nvPr/>
        </p:nvPicPr>
        <p:blipFill>
          <a:blip r:embed="rId3"/>
          <a:stretch/>
        </p:blipFill>
        <p:spPr>
          <a:xfrm>
            <a:off x="540000" y="2340000"/>
            <a:ext cx="3420000" cy="325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0" name="" descr=""/>
          <p:cNvPicPr/>
          <p:nvPr/>
        </p:nvPicPr>
        <p:blipFill>
          <a:blip r:embed="rId4"/>
          <a:stretch/>
        </p:blipFill>
        <p:spPr>
          <a:xfrm>
            <a:off x="572040" y="2700000"/>
            <a:ext cx="2487960" cy="5590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el 3"/>
          <p:cNvSpPr txBox="1"/>
          <p:nvPr/>
        </p:nvSpPr>
        <p:spPr>
          <a:xfrm>
            <a:off x="516960" y="61632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defTabSz="685800">
              <a:lnSpc>
                <a:spcPct val="90000"/>
              </a:lnSpc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Mathematische Grundlagen 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mc:AlternateContent>
        <mc:Choice xmlns:a14="http://schemas.microsoft.com/office/drawing/2010/main" Requires="a14">
          <p:sp>
            <p:nvSpPr>
              <p:cNvPr id="72" name=""/>
              <p:cNvSpPr txBox="1"/>
              <p:nvPr/>
            </p:nvSpPr>
            <p:spPr>
              <a:xfrm>
                <a:off x="3187800" y="2889360"/>
                <a:ext cx="1269720" cy="6346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/>
                </a14:m>
              </a:p>
            </p:txBody>
          </p:sp>
        </mc:Choice>
        <mc:Fallback>
          <p:sp>
            <p:nvSpPr>
              <p:cNvPr id="72" name=""/>
              <p:cNvSpPr txBox="1"/>
              <p:nvPr/>
            </p:nvSpPr>
            <p:spPr>
              <a:xfrm>
                <a:off x="3187800" y="2889360"/>
                <a:ext cx="1269720" cy="634680"/>
              </a:xfrm>
              <a:prstGeom prst="rect">
                <a:avLst/>
              </a:prstGeom>
              <a:blipFill>
                <a:blip r:embed="rId1"/>
                <a:stretch>
                  <a:fillRect/>
                </a:stretch>
              </a:blipFill>
            </p:spPr>
          </p:sp>
        </mc:Fallback>
      </mc:AlternateContent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497160" y="1204200"/>
            <a:ext cx="2085840" cy="628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4" name="" descr=""/>
          <p:cNvPicPr/>
          <p:nvPr/>
        </p:nvPicPr>
        <p:blipFill>
          <a:blip r:embed="rId3"/>
          <a:stretch/>
        </p:blipFill>
        <p:spPr>
          <a:xfrm>
            <a:off x="513000" y="2044800"/>
            <a:ext cx="2307600" cy="7837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el 4"/>
          <p:cNvSpPr txBox="1"/>
          <p:nvPr/>
        </p:nvSpPr>
        <p:spPr>
          <a:xfrm>
            <a:off x="516960" y="65844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defTabSz="685800">
              <a:lnSpc>
                <a:spcPct val="90000"/>
              </a:lnSpc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Aufbau der Software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76" name=""/>
          <p:cNvSpPr txBox="1"/>
          <p:nvPr/>
        </p:nvSpPr>
        <p:spPr>
          <a:xfrm>
            <a:off x="539640" y="1201320"/>
            <a:ext cx="5312880" cy="377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Modulare Struktur: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Trennung von Logik (SolarLib) und Anwendungen (Tasks)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Vektorisierung: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Nutzung von Matlab Matrix Operationen für hohe Rechengeschwindigkeiten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Caching System: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Vorberechnung von Sonnenbahnen zur Beschleunigung der Optimierungs Aufgaben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el 5"/>
          <p:cNvSpPr txBox="1"/>
          <p:nvPr/>
        </p:nvSpPr>
        <p:spPr>
          <a:xfrm>
            <a:off x="516960" y="65844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defTabSz="685800">
              <a:lnSpc>
                <a:spcPct val="90000"/>
              </a:lnSpc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Aufgabe 1: Taglänge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78" name=""/>
          <p:cNvSpPr txBox="1"/>
          <p:nvPr/>
        </p:nvSpPr>
        <p:spPr>
          <a:xfrm>
            <a:off x="541800" y="1134360"/>
            <a:ext cx="8407440" cy="495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Nutzt calcDayLength und wird in TaskTaglaenge ausgeführt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Das Ziel: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Wir müssen wissen, wann die Sonne auf- und untergeht, um den Zeitraum für die Energieerzeugung festzulegen.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Die Bedingung: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Mathematisch gesehen findet der Sonnenaufgang genau dann statt, wenn der Höhenwinkel der Sonne exakt 0° beträgt.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Rechenweg: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Zuerst Deklination berechnet, mithilfe von Breitengrad Stundenwinkel für den Horizont gefunden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Ergebnis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: Wir erhalten die Uhrzeit für Start und Ende der Energieberechnung sowie die gesamte Dauer des Tages in Stunden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el 6"/>
          <p:cNvSpPr txBox="1"/>
          <p:nvPr/>
        </p:nvSpPr>
        <p:spPr>
          <a:xfrm>
            <a:off x="516960" y="65844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defTabSz="685800">
              <a:lnSpc>
                <a:spcPct val="90000"/>
              </a:lnSpc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Aufgabe 2: Vektor zur Sonne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80" name=""/>
          <p:cNvSpPr txBox="1"/>
          <p:nvPr/>
        </p:nvSpPr>
        <p:spPr>
          <a:xfrm>
            <a:off x="541800" y="1134360"/>
            <a:ext cx="8407440" cy="4185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Nutzt calcSunPosition und wird in TaskVektorCheck ausgeführt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Das Ziel: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Es wird ein Einheitsvektor erstellt, welcher von Innsbruck zur Sonne zeigt.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Rechenweg: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Höhenwinkel und Azimut wird berechnet, nach 12 Uhr wird Himmelsrichtung gespiegelt damit die Sonne im Westen steht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Ergebnis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: Wir erhalten einen Einheitsvektor mit den Richtungen Nord, Ost und Oben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el 7"/>
          <p:cNvSpPr txBox="1"/>
          <p:nvPr/>
        </p:nvSpPr>
        <p:spPr>
          <a:xfrm>
            <a:off x="516960" y="65844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defTabSz="685800">
              <a:lnSpc>
                <a:spcPct val="90000"/>
              </a:lnSpc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Aufgabe 3: Tagessumme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541800" y="1134360"/>
            <a:ext cx="8407440" cy="5209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Nutzt calcSunPosition, calcDayLength und wird in TaskTagessumme ausgeführt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Das Ziel: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Wir berechnen die elektrische Energie (in kWh), die eine flache Solaranlage an vier Tagen im Jahr in Innsbruck erzeugt.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Die Bedingung: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Das Panel liegt komplett flach auf dem Boden (Neigung = 0°). Wir testen dies für den 21. März, Juni, September und Dezember.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Rechenweg: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wir nutzen die Sonnenauf- und -unterganszeiten aus Aufgabe 1. Für jeden Zeitschritt wird mit dem Einheitsvektor aus Aufgabe 2 berechnet mit wie viel Kraft die Sonne auf das Panel scheint. Zum aufsummieren über den Tag wird </a:t>
            </a:r>
            <a:r>
              <a:rPr b="0" i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trapz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genutzt 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Ergebnis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: Tabelle mit den Werten für die 4 gewählten Tage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itel 8"/>
          <p:cNvSpPr txBox="1"/>
          <p:nvPr/>
        </p:nvSpPr>
        <p:spPr>
          <a:xfrm>
            <a:off x="516960" y="65844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defTabSz="685800">
              <a:lnSpc>
                <a:spcPct val="90000"/>
              </a:lnSpc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Aufgabe 4: Vertikale Tages und Jahressumme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84" name=""/>
          <p:cNvSpPr txBox="1"/>
          <p:nvPr/>
        </p:nvSpPr>
        <p:spPr>
          <a:xfrm>
            <a:off x="541800" y="1134360"/>
            <a:ext cx="8407440" cy="5209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Nutzt calcSunPosition, calcDayLength und wird in TaskTagessumme ausgeführt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Das Ziel: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Wir berechnen den Energie für ein Panel das Vertikal mit ausrichtung nach Süden hängt.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Die Bedingung: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Das Panel steht steht im rechten Winkel und Zeigt exakt nach Süden (Azimut = 180°)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Rechenweg: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Wir nutzen den gleichen Rechenweg wie bei der flachen (0°) Ausrichtung. Mit </a:t>
            </a:r>
            <a:r>
              <a:rPr b="0" i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arrayfun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wird Energiefunktion auf alle 365 Tage angewendet. Mit </a:t>
            </a:r>
            <a:r>
              <a:rPr b="0" i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sum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wird dann alles aufsummiert.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Ergebnis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: Tabelle mit den Werten für die 4 gewählten Tage, und Jahressumme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el 9"/>
          <p:cNvSpPr txBox="1"/>
          <p:nvPr/>
        </p:nvSpPr>
        <p:spPr>
          <a:xfrm>
            <a:off x="516960" y="658440"/>
            <a:ext cx="8087040" cy="308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defTabSz="685800">
              <a:lnSpc>
                <a:spcPct val="90000"/>
              </a:lnSpc>
            </a:pPr>
            <a:r>
              <a:rPr b="1" lang="de-DE" sz="2800" strike="noStrike" u="none">
                <a:solidFill>
                  <a:srgbClr val="004983"/>
                </a:solidFill>
                <a:effectLst/>
                <a:uFillTx/>
                <a:latin typeface="Noto Sans SemiBold"/>
                <a:ea typeface="Noto Sans SemiBold"/>
              </a:rPr>
              <a:t>Aufgabe 5: Fixierte Optimale Ausrichtung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Noto Sans"/>
            </a:endParaRPr>
          </a:p>
        </p:txBody>
      </p:sp>
      <p:sp>
        <p:nvSpPr>
          <p:cNvPr id="86" name=""/>
          <p:cNvSpPr txBox="1"/>
          <p:nvPr/>
        </p:nvSpPr>
        <p:spPr>
          <a:xfrm>
            <a:off x="541800" y="1134360"/>
            <a:ext cx="8407440" cy="5209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Nutzt calcSunPosition, calcDayLength und wird in TaskTagessumme ausgeführt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Das Ziel: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Wir finden die mathematisch beste Ausrichtung, um den besten Ertrag zu erzielen.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Rechenweg: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Wir nutzen fminsearch (beta, Azimut), wir suchen den maximalen negativen Ertrag der Energie (entsp. Maximum), Cache Funktion wird genutzt um nicht Sonnenvektor bei jeder Iteration neu berechnen zu  müssen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Ergebnis</a:t>
            </a:r>
            <a:r>
              <a:rPr b="0" lang="de-AT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: Bestimmung der Idealen Winkel und Azimut für gewählte Tage und das Gesamtjahr</a:t>
            </a: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de-AT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MCINEU">
      <a:dk1>
        <a:srgbClr val="000000"/>
      </a:dk1>
      <a:lt1>
        <a:srgbClr val="ffffff"/>
      </a:lt1>
      <a:dk2>
        <a:srgbClr val="004983"/>
      </a:dk2>
      <a:lt2>
        <a:srgbClr val="f49b00"/>
      </a:lt2>
      <a:accent1>
        <a:srgbClr val="004983"/>
      </a:accent1>
      <a:accent2>
        <a:srgbClr val="f49b00"/>
      </a:accent2>
      <a:accent3>
        <a:srgbClr val="004b51"/>
      </a:accent3>
      <a:accent4>
        <a:srgbClr val="4e7fa8"/>
      </a:accent4>
      <a:accent5>
        <a:srgbClr val="783f4f"/>
      </a:accent5>
      <a:accent6>
        <a:srgbClr val="cd943a"/>
      </a:accent6>
      <a:hlink>
        <a:srgbClr val="0000ff"/>
      </a:hlink>
      <a:folHlink>
        <a:srgbClr val="800080"/>
      </a:folHlink>
    </a:clrScheme>
    <a:fontScheme name="MCI">
      <a:majorFont>
        <a:latin typeface="Noto Sans SemiBold" pitchFamily="0" charset="1"/>
        <a:ea typeface=""/>
        <a:cs typeface=""/>
      </a:majorFont>
      <a:minorFont>
        <a:latin typeface="Noto Sans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1063</TotalTime>
  <Application>LibreOffice/25.2.7.2$Windows_X86_64 LibreOffice_project/5cbfd1ab6520636bb5f7b99185aa69bd7456825d</Application>
  <AppVersion>15.0000</AppVersion>
  <Words>45</Words>
  <Paragraphs>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2025-07-14T13:55:07Z</dcterms:created>
  <dc:creator>Martina Geir</dc:creator>
  <dc:description/>
  <dc:language>de-AT</dc:language>
  <cp:lastModifiedBy/>
  <dcterms:modified xsi:type="dcterms:W3CDTF">2026-01-19T16:03:57Z</dcterms:modified>
  <cp:revision>51</cp:revision>
  <dc:subject/>
  <dc:title>PowerPoint-Präsentation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Bildschirmpräsentation (16:10)</vt:lpwstr>
  </property>
  <property fmtid="{D5CDD505-2E9C-101B-9397-08002B2CF9AE}" pid="3" name="Slides">
    <vt:i4>1</vt:i4>
  </property>
</Properties>
</file>